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63" r:id="rId6"/>
    <p:sldId id="264" r:id="rId7"/>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19143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20458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93762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16350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2656857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08554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F25337F1-7D42-4E95-94F6-DBCDA9746A7D}" type="datetimeFigureOut">
              <a:rPr lang="es-PE" smtClean="0"/>
              <a:t>22/06/2016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65346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F25337F1-7D42-4E95-94F6-DBCDA9746A7D}" type="datetimeFigureOut">
              <a:rPr lang="es-PE" smtClean="0"/>
              <a:t>22/06/2016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4393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5337F1-7D42-4E95-94F6-DBCDA9746A7D}" type="datetimeFigureOut">
              <a:rPr lang="es-PE" smtClean="0"/>
              <a:t>22/06/2016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882655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8832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9674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337F1-7D42-4E95-94F6-DBCDA9746A7D}" type="datetimeFigureOut">
              <a:rPr lang="es-PE" smtClean="0"/>
              <a:t>22/06/2016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1A633-7E8F-4D16-8D93-70DE317B6EA0}" type="slidenum">
              <a:rPr lang="es-PE" smtClean="0"/>
              <a:t>‹Nº›</a:t>
            </a:fld>
            <a:endParaRPr lang="es-PE"/>
          </a:p>
        </p:txBody>
      </p:sp>
    </p:spTree>
    <p:extLst>
      <p:ext uri="{BB962C8B-B14F-4D97-AF65-F5344CB8AC3E}">
        <p14:creationId xmlns:p14="http://schemas.microsoft.com/office/powerpoint/2010/main" val="86911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16" name="Rectángulo 15"/>
          <p:cNvSpPr/>
          <p:nvPr/>
        </p:nvSpPr>
        <p:spPr>
          <a:xfrm>
            <a:off x="276821" y="998110"/>
            <a:ext cx="9992299" cy="507831"/>
          </a:xfrm>
          <a:prstGeom prst="rect">
            <a:avLst/>
          </a:prstGeom>
        </p:spPr>
        <p:txBody>
          <a:bodyPr wrap="square">
            <a:spAutoFit/>
          </a:bodyPr>
          <a:lstStyle/>
          <a:p>
            <a:pPr algn="just">
              <a:lnSpc>
                <a:spcPct val="150000"/>
              </a:lnSpc>
              <a:spcBef>
                <a:spcPts val="1600"/>
              </a:spcBef>
              <a:spcAft>
                <a:spcPts val="0"/>
              </a:spcAft>
            </a:pPr>
            <a:r>
              <a:rPr lang="es-PE" b="1" kern="0" cap="all" spc="20" dirty="0" smtClean="0">
                <a:solidFill>
                  <a:srgbClr val="A6A6A6"/>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CASO :</a:t>
            </a:r>
            <a:r>
              <a:rPr lang="es-PE" sz="1600" b="1" kern="0" cap="all" spc="20" dirty="0" smtClean="0">
                <a:solidFill>
                  <a:srgbClr val="A6A6A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PE" b="1" kern="0" cap="all" spc="20" dirty="0" smtClean="0">
                <a:solidFill>
                  <a:schemeClr val="accent1">
                    <a:lumMod val="50000"/>
                  </a:schemeClr>
                </a:solidFill>
                <a:latin typeface="Calibri Light" panose="020F0302020204030204" pitchFamily="34" charset="0"/>
                <a:ea typeface="Times New Roman" panose="02020603050405020304" pitchFamily="18" charset="0"/>
                <a:cs typeface="Times New Roman" panose="02020603050405020304" pitchFamily="18" charset="0"/>
              </a:rPr>
              <a:t>ACTIVOS TOTALMENTE DEPRECIADOS PERO FUNCIONANDO</a:t>
            </a:r>
            <a:endParaRPr lang="es-PE" b="1" kern="0" cap="all" spc="20" dirty="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152282937"/>
              </p:ext>
            </p:extLst>
          </p:nvPr>
        </p:nvGraphicFramePr>
        <p:xfrm>
          <a:off x="345092" y="1583472"/>
          <a:ext cx="9147251" cy="4206240"/>
        </p:xfrm>
        <a:graphic>
          <a:graphicData uri="http://schemas.openxmlformats.org/drawingml/2006/table">
            <a:tbl>
              <a:tblPr firstRow="1" firstCol="1" bandRow="1">
                <a:tableStyleId>{125E5076-3810-47DD-B79F-674D7AD40C01}</a:tableStyleId>
              </a:tblPr>
              <a:tblGrid>
                <a:gridCol w="9147251"/>
              </a:tblGrid>
              <a:tr h="160020">
                <a:tc>
                  <a:txBody>
                    <a:bodyPr/>
                    <a:lstStyle/>
                    <a:p>
                      <a:pPr algn="l">
                        <a:lnSpc>
                          <a:spcPct val="150000"/>
                        </a:lnSpc>
                        <a:spcAft>
                          <a:spcPts val="0"/>
                        </a:spcAft>
                      </a:pPr>
                      <a:r>
                        <a:rPr lang="es-PE" sz="1600" dirty="0">
                          <a:effectLst/>
                        </a:rPr>
                        <a:t>ESCENARIO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49605">
                <a:tc>
                  <a:txBody>
                    <a:bodyPr/>
                    <a:lstStyle/>
                    <a:p>
                      <a:r>
                        <a:rPr lang="es-PE" sz="1800" b="0" kern="1200" dirty="0" smtClean="0">
                          <a:solidFill>
                            <a:schemeClr val="lt1"/>
                          </a:solidFill>
                          <a:effectLst/>
                          <a:latin typeface="+mn-lt"/>
                          <a:ea typeface="+mn-ea"/>
                          <a:cs typeface="+mn-cs"/>
                        </a:rPr>
                        <a:t>La entidad “A” adquiere un auto para movilidad del Director Ejecutivo, con los siguientes datos:</a:t>
                      </a:r>
                    </a:p>
                    <a:p>
                      <a:endParaRPr lang="es-PE" sz="1800" b="1" kern="1200" dirty="0" smtClean="0">
                        <a:solidFill>
                          <a:schemeClr val="lt1"/>
                        </a:solidFill>
                        <a:effectLst/>
                        <a:latin typeface="+mn-lt"/>
                        <a:ea typeface="+mn-ea"/>
                        <a:cs typeface="+mn-cs"/>
                      </a:endParaRPr>
                    </a:p>
                    <a:p>
                      <a:endParaRPr lang="es-PE" sz="1800" b="1" kern="1200" dirty="0" smtClean="0">
                        <a:solidFill>
                          <a:schemeClr val="lt1"/>
                        </a:solidFill>
                        <a:effectLst/>
                        <a:latin typeface="+mn-lt"/>
                        <a:ea typeface="+mn-ea"/>
                        <a:cs typeface="+mn-cs"/>
                      </a:endParaRPr>
                    </a:p>
                    <a:p>
                      <a:endParaRPr lang="es-PE" sz="1800" b="1" kern="1200" dirty="0" smtClean="0">
                        <a:solidFill>
                          <a:schemeClr val="lt1"/>
                        </a:solidFill>
                        <a:effectLst/>
                        <a:latin typeface="+mn-lt"/>
                        <a:ea typeface="+mn-ea"/>
                        <a:cs typeface="+mn-cs"/>
                      </a:endParaRPr>
                    </a:p>
                    <a:p>
                      <a:endParaRPr lang="es-PE" sz="1800" b="1" kern="1200" dirty="0" smtClean="0">
                        <a:solidFill>
                          <a:schemeClr val="lt1"/>
                        </a:solidFill>
                        <a:effectLst/>
                        <a:latin typeface="+mn-lt"/>
                        <a:ea typeface="+mn-ea"/>
                        <a:cs typeface="+mn-cs"/>
                      </a:endParaRPr>
                    </a:p>
                    <a:p>
                      <a:endParaRPr lang="es-PE" sz="1800" b="1" kern="1200" dirty="0" smtClean="0">
                        <a:solidFill>
                          <a:schemeClr val="lt1"/>
                        </a:solidFill>
                        <a:effectLst/>
                        <a:latin typeface="+mn-lt"/>
                        <a:ea typeface="+mn-ea"/>
                        <a:cs typeface="+mn-cs"/>
                      </a:endParaRPr>
                    </a:p>
                    <a:p>
                      <a:pPr algn="just"/>
                      <a:endParaRPr lang="es-PE" sz="1800" b="0" kern="1200" dirty="0" smtClean="0">
                        <a:solidFill>
                          <a:schemeClr val="lt1"/>
                        </a:solidFill>
                        <a:effectLst/>
                        <a:latin typeface="+mn-lt"/>
                        <a:ea typeface="+mn-ea"/>
                        <a:cs typeface="+mn-cs"/>
                      </a:endParaRPr>
                    </a:p>
                    <a:p>
                      <a:pPr algn="just"/>
                      <a:r>
                        <a:rPr lang="es-PE" sz="1800" b="0" kern="1200" dirty="0" smtClean="0">
                          <a:solidFill>
                            <a:schemeClr val="lt1"/>
                          </a:solidFill>
                          <a:effectLst/>
                          <a:latin typeface="+mn-lt"/>
                          <a:ea typeface="+mn-ea"/>
                          <a:cs typeface="+mn-cs"/>
                        </a:rPr>
                        <a:t>Al 31/12/2013 luego de 12 años desde su adquisición, el mencionado vehículo sigue en funcionamiento, y de acuerdo con el informe técnico del área de mecánica de la entidad, se estima que el auto aún prestará servicios por 4 años más. Sin embargo, contablemente el vehículo se encuentra totalmente depreciado desde el 01/01/2012, es decir, luego de 10 años desde su adquisición.</a:t>
                      </a:r>
                    </a:p>
                    <a:p>
                      <a:endParaRPr lang="es-PE" sz="1800" b="1" kern="1200" dirty="0" smtClean="0">
                        <a:solidFill>
                          <a:schemeClr val="lt1"/>
                        </a:solidFill>
                        <a:effectLst/>
                        <a:latin typeface="+mn-lt"/>
                        <a:ea typeface="+mn-ea"/>
                        <a:cs typeface="+mn-cs"/>
                      </a:endParaRPr>
                    </a:p>
                    <a:p>
                      <a:endParaRPr lang="es-PE" sz="1800" b="1" kern="1200" dirty="0">
                        <a:solidFill>
                          <a:schemeClr val="lt1"/>
                        </a:solidFill>
                        <a:effectLst/>
                        <a:latin typeface="+mn-lt"/>
                        <a:ea typeface="+mn-ea"/>
                        <a:cs typeface="+mn-cs"/>
                      </a:endParaRPr>
                    </a:p>
                  </a:txBody>
                  <a:tcPr marL="68580" marR="68580" marT="0" marB="0"/>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3858567299"/>
              </p:ext>
            </p:extLst>
          </p:nvPr>
        </p:nvGraphicFramePr>
        <p:xfrm>
          <a:off x="361065" y="5516331"/>
          <a:ext cx="9116764" cy="914400"/>
        </p:xfrm>
        <a:graphic>
          <a:graphicData uri="http://schemas.openxmlformats.org/drawingml/2006/table">
            <a:tbl>
              <a:tblPr firstRow="1" firstCol="1" bandRow="1">
                <a:tableStyleId>{125E5076-3810-47DD-B79F-674D7AD40C01}</a:tableStyleId>
              </a:tblPr>
              <a:tblGrid>
                <a:gridCol w="9116764"/>
              </a:tblGrid>
              <a:tr h="279400">
                <a:tc>
                  <a:txBody>
                    <a:bodyPr/>
                    <a:lstStyle/>
                    <a:p>
                      <a:pPr algn="l">
                        <a:lnSpc>
                          <a:spcPct val="150000"/>
                        </a:lnSpc>
                        <a:spcAft>
                          <a:spcPts val="0"/>
                        </a:spcAft>
                      </a:pPr>
                      <a:r>
                        <a:rPr lang="es-PE" sz="1600" b="1" kern="1200" dirty="0">
                          <a:solidFill>
                            <a:schemeClr val="lt1"/>
                          </a:solidFill>
                          <a:effectLst/>
                          <a:latin typeface="+mn-lt"/>
                          <a:ea typeface="+mn-ea"/>
                          <a:cs typeface="+mn-cs"/>
                        </a:rPr>
                        <a:t>SE PIDE </a:t>
                      </a:r>
                    </a:p>
                  </a:txBody>
                  <a:tcPr marL="68580" marR="68580" marT="0" marB="0" anchor="ctr"/>
                </a:tc>
              </a:tr>
              <a:tr h="412750">
                <a:tc>
                  <a:txBody>
                    <a:bodyPr/>
                    <a:lstStyle/>
                    <a:p>
                      <a:pPr algn="just">
                        <a:lnSpc>
                          <a:spcPct val="100000"/>
                        </a:lnSpc>
                        <a:spcAft>
                          <a:spcPts val="0"/>
                        </a:spcAft>
                      </a:pPr>
                      <a:r>
                        <a:rPr lang="es-PE" sz="1800" b="0" kern="1200" dirty="0">
                          <a:solidFill>
                            <a:schemeClr val="lt1"/>
                          </a:solidFill>
                          <a:effectLst/>
                          <a:latin typeface="+mn-lt"/>
                          <a:ea typeface="+mn-ea"/>
                          <a:cs typeface="+mn-cs"/>
                        </a:rPr>
                        <a:t>Actualizar la vida útil del vehículo y realizar el ajuste contable correspondiente a partir de los nuevos cálculos en la depreciación acumulada al 31/12/2013.</a:t>
                      </a:r>
                    </a:p>
                  </a:txBody>
                  <a:tcPr marL="68580" marR="68580" marT="0" marB="0"/>
                </a:tc>
              </a:tr>
            </a:tbl>
          </a:graphicData>
        </a:graphic>
      </p:graphicFrame>
      <p:pic>
        <p:nvPicPr>
          <p:cNvPr id="2" name="Imagen 1"/>
          <p:cNvPicPr>
            <a:picLocks noChangeAspect="1"/>
          </p:cNvPicPr>
          <p:nvPr/>
        </p:nvPicPr>
        <p:blipFill rotWithShape="1">
          <a:blip r:embed="rId3"/>
          <a:srcRect l="23429" t="33704" r="58000" b="53259"/>
          <a:stretch/>
        </p:blipFill>
        <p:spPr>
          <a:xfrm>
            <a:off x="497872" y="2365830"/>
            <a:ext cx="3420986" cy="1350851"/>
          </a:xfrm>
          <a:prstGeom prst="rect">
            <a:avLst/>
          </a:prstGeom>
        </p:spPr>
      </p:pic>
    </p:spTree>
    <p:extLst>
      <p:ext uri="{BB962C8B-B14F-4D97-AF65-F5344CB8AC3E}">
        <p14:creationId xmlns:p14="http://schemas.microsoft.com/office/powerpoint/2010/main" val="24539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2000" fill="hold"/>
                                        <p:tgtEl>
                                          <p:spTgt spid="17"/>
                                        </p:tgtEl>
                                        <p:attrNameLst>
                                          <p:attrName>ppt_x</p:attrName>
                                        </p:attrNameLst>
                                      </p:cBhvr>
                                      <p:tavLst>
                                        <p:tav tm="0">
                                          <p:val>
                                            <p:strVal val="#ppt_x"/>
                                          </p:val>
                                        </p:tav>
                                        <p:tav tm="100000">
                                          <p:val>
                                            <p:strVal val="#ppt_x"/>
                                          </p:val>
                                        </p:tav>
                                      </p:tavLst>
                                    </p:anim>
                                    <p:anim calcmode="lin" valueType="num">
                                      <p:cBhvr additive="base">
                                        <p:cTn id="13" dur="2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9" presetClass="entr" presetSubtype="0" decel="10000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 calcmode="lin" valueType="num">
                                      <p:cBhvr>
                                        <p:cTn id="20" dur="500" fill="hold"/>
                                        <p:tgtEl>
                                          <p:spTgt spid="19"/>
                                        </p:tgtEl>
                                        <p:attrNameLst>
                                          <p:attrName>style.rotation</p:attrName>
                                        </p:attrNameLst>
                                      </p:cBhvr>
                                      <p:tavLst>
                                        <p:tav tm="0">
                                          <p:val>
                                            <p:fltVal val="360"/>
                                          </p:val>
                                        </p:tav>
                                        <p:tav tm="100000">
                                          <p:val>
                                            <p:fltVal val="0"/>
                                          </p:val>
                                        </p:tav>
                                      </p:tavLst>
                                    </p:anim>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1918545850"/>
              </p:ext>
            </p:extLst>
          </p:nvPr>
        </p:nvGraphicFramePr>
        <p:xfrm>
          <a:off x="235952" y="1059544"/>
          <a:ext cx="4031248" cy="5080000"/>
        </p:xfrm>
        <a:graphic>
          <a:graphicData uri="http://schemas.openxmlformats.org/drawingml/2006/table">
            <a:tbl>
              <a:tblPr firstRow="1" firstCol="1" bandRow="1">
                <a:tableStyleId>{125E5076-3810-47DD-B79F-674D7AD40C01}</a:tableStyleId>
              </a:tblPr>
              <a:tblGrid>
                <a:gridCol w="4031248"/>
              </a:tblGrid>
              <a:tr h="2917199">
                <a:tc>
                  <a:txBody>
                    <a:bodyPr/>
                    <a:lstStyle/>
                    <a:p>
                      <a:pPr algn="just">
                        <a:lnSpc>
                          <a:spcPct val="100000"/>
                        </a:lnSpc>
                        <a:spcAft>
                          <a:spcPts val="0"/>
                        </a:spcAft>
                      </a:pPr>
                      <a:r>
                        <a:rPr lang="es-PE" sz="1800" b="0" kern="1200" dirty="0" smtClean="0">
                          <a:solidFill>
                            <a:schemeClr val="lt1"/>
                          </a:solidFill>
                          <a:effectLst/>
                          <a:latin typeface="+mn-lt"/>
                          <a:ea typeface="+mn-ea"/>
                          <a:cs typeface="+mn-cs"/>
                        </a:rPr>
                        <a:t>El párrafo 67 de la NICSP 17 “Propiedades, Planta y Equipo” indica que la vida útil se revisará como mínimo en cada fecha anual de presentación de Estados Financieros. En la medida que varíen estas expectativas, los cambios se contabilizarán como un cambio en una estimación contable, aplicando la NICSP 3 “Políticas Contables, Cambios en las Estimaciones Contables y Errores”. </a:t>
                      </a:r>
                      <a:endParaRPr lang="es-PE" sz="1800" b="0" kern="1200" dirty="0">
                        <a:solidFill>
                          <a:schemeClr val="lt1"/>
                        </a:solidFill>
                        <a:effectLst/>
                        <a:latin typeface="+mn-lt"/>
                        <a:ea typeface="+mn-ea"/>
                        <a:cs typeface="+mn-cs"/>
                      </a:endParaRPr>
                    </a:p>
                  </a:txBody>
                  <a:tcPr marL="68580" marR="68580" marT="0" marB="0" anchor="ctr"/>
                </a:tc>
              </a:tr>
              <a:tr h="216280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PE" sz="1800" b="0" kern="1200" dirty="0" smtClean="0">
                          <a:solidFill>
                            <a:schemeClr val="lt1"/>
                          </a:solidFill>
                          <a:effectLst/>
                          <a:latin typeface="+mn-lt"/>
                          <a:ea typeface="+mn-ea"/>
                          <a:cs typeface="+mn-cs"/>
                        </a:rPr>
                        <a:t>En el presente caso, esta situación no corresponde a un cambio en estimación, puesto que no se realizó la revisión anual de la depreciación de manera oportuna. En tal sentido, deberá considerarse cualquier modificación como una “corrección de error”.</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3" name="Imagen 2"/>
          <p:cNvPicPr>
            <a:picLocks noChangeAspect="1"/>
          </p:cNvPicPr>
          <p:nvPr/>
        </p:nvPicPr>
        <p:blipFill rotWithShape="1">
          <a:blip r:embed="rId3"/>
          <a:srcRect l="23332" t="24391" r="23048" b="48349"/>
          <a:stretch/>
        </p:blipFill>
        <p:spPr>
          <a:xfrm>
            <a:off x="4354285" y="1086994"/>
            <a:ext cx="7445829" cy="2173762"/>
          </a:xfrm>
          <a:prstGeom prst="rect">
            <a:avLst/>
          </a:prstGeom>
        </p:spPr>
      </p:pic>
      <p:pic>
        <p:nvPicPr>
          <p:cNvPr id="4" name="Imagen 3"/>
          <p:cNvPicPr>
            <a:picLocks noChangeAspect="1"/>
          </p:cNvPicPr>
          <p:nvPr/>
        </p:nvPicPr>
        <p:blipFill rotWithShape="1">
          <a:blip r:embed="rId4"/>
          <a:srcRect l="23333" t="46064" r="23143" b="47164"/>
          <a:stretch/>
        </p:blipFill>
        <p:spPr>
          <a:xfrm>
            <a:off x="4354284" y="3471573"/>
            <a:ext cx="7445829" cy="580572"/>
          </a:xfrm>
          <a:prstGeom prst="rect">
            <a:avLst/>
          </a:prstGeom>
        </p:spPr>
      </p:pic>
      <p:pic>
        <p:nvPicPr>
          <p:cNvPr id="5" name="Imagen 4"/>
          <p:cNvPicPr>
            <a:picLocks noChangeAspect="1"/>
          </p:cNvPicPr>
          <p:nvPr/>
        </p:nvPicPr>
        <p:blipFill rotWithShape="1">
          <a:blip r:embed="rId5"/>
          <a:srcRect l="23619" t="35058" r="45905" b="29725"/>
          <a:stretch/>
        </p:blipFill>
        <p:spPr>
          <a:xfrm>
            <a:off x="4354284" y="4128584"/>
            <a:ext cx="3991430" cy="2594431"/>
          </a:xfrm>
          <a:prstGeom prst="rect">
            <a:avLst/>
          </a:prstGeom>
        </p:spPr>
      </p:pic>
    </p:spTree>
    <p:extLst>
      <p:ext uri="{BB962C8B-B14F-4D97-AF65-F5344CB8AC3E}">
        <p14:creationId xmlns:p14="http://schemas.microsoft.com/office/powerpoint/2010/main" val="59484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833870420"/>
              </p:ext>
            </p:extLst>
          </p:nvPr>
        </p:nvGraphicFramePr>
        <p:xfrm>
          <a:off x="192409" y="1086994"/>
          <a:ext cx="3320658" cy="2917199"/>
        </p:xfrm>
        <a:graphic>
          <a:graphicData uri="http://schemas.openxmlformats.org/drawingml/2006/table">
            <a:tbl>
              <a:tblPr firstRow="1" firstCol="1" bandRow="1">
                <a:tableStyleId>{125E5076-3810-47DD-B79F-674D7AD40C01}</a:tableStyleId>
              </a:tblPr>
              <a:tblGrid>
                <a:gridCol w="3320658"/>
              </a:tblGrid>
              <a:tr h="2917199">
                <a:tc>
                  <a:txBody>
                    <a:bodyPr/>
                    <a:lstStyle/>
                    <a:p>
                      <a:pPr algn="just">
                        <a:lnSpc>
                          <a:spcPct val="100000"/>
                        </a:lnSpc>
                        <a:spcAft>
                          <a:spcPts val="0"/>
                        </a:spcAft>
                      </a:pPr>
                      <a:r>
                        <a:rPr lang="es-PE" sz="1800" b="0" kern="1200" dirty="0" smtClean="0">
                          <a:solidFill>
                            <a:schemeClr val="lt1"/>
                          </a:solidFill>
                          <a:effectLst/>
                          <a:latin typeface="+mn-lt"/>
                          <a:ea typeface="+mn-ea"/>
                          <a:cs typeface="+mn-cs"/>
                        </a:rPr>
                        <a:t>Si el mecánico indica que aún todavía quedan servicios que el auto puede brindar por 4 años más, y no existe a la fecha (incluso desde hace dos años) saldo por depreciar, entonces la vida útil no se ha revisado de manera oportuna, y por lo tanto la depreciación ha sido calculada en exceso.</a:t>
                      </a:r>
                      <a:endParaRPr lang="es-PE" sz="1800" b="0" kern="1200" dirty="0">
                        <a:solidFill>
                          <a:schemeClr val="lt1"/>
                        </a:solidFill>
                        <a:effectLst/>
                        <a:latin typeface="+mn-lt"/>
                        <a:ea typeface="+mn-ea"/>
                        <a:cs typeface="+mn-cs"/>
                      </a:endParaRPr>
                    </a:p>
                  </a:txBody>
                  <a:tcPr marL="68580" marR="68580" marT="0" marB="0" anchor="ctr"/>
                </a:tc>
              </a:tr>
            </a:tbl>
          </a:graphicData>
        </a:graphic>
      </p:graphicFrame>
      <p:pic>
        <p:nvPicPr>
          <p:cNvPr id="2" name="Imagen 1"/>
          <p:cNvPicPr>
            <a:picLocks noChangeAspect="1"/>
          </p:cNvPicPr>
          <p:nvPr/>
        </p:nvPicPr>
        <p:blipFill rotWithShape="1">
          <a:blip r:embed="rId3"/>
          <a:srcRect l="23429" t="36920" r="23047" b="28540"/>
          <a:stretch/>
        </p:blipFill>
        <p:spPr>
          <a:xfrm>
            <a:off x="3631444" y="1120138"/>
            <a:ext cx="8429927" cy="3059975"/>
          </a:xfrm>
          <a:prstGeom prst="rect">
            <a:avLst/>
          </a:prstGeom>
        </p:spPr>
      </p:pic>
      <p:pic>
        <p:nvPicPr>
          <p:cNvPr id="15" name="Imagen 14"/>
          <p:cNvPicPr>
            <a:picLocks noChangeAspect="1"/>
          </p:cNvPicPr>
          <p:nvPr/>
        </p:nvPicPr>
        <p:blipFill rotWithShape="1">
          <a:blip r:embed="rId4"/>
          <a:srcRect l="23237" t="28455" r="22953" b="47164"/>
          <a:stretch/>
        </p:blipFill>
        <p:spPr>
          <a:xfrm>
            <a:off x="275770" y="4470429"/>
            <a:ext cx="8200571" cy="2090058"/>
          </a:xfrm>
          <a:prstGeom prst="rect">
            <a:avLst/>
          </a:prstGeom>
        </p:spPr>
      </p:pic>
      <p:pic>
        <p:nvPicPr>
          <p:cNvPr id="17" name="Imagen 16"/>
          <p:cNvPicPr>
            <a:picLocks noChangeAspect="1"/>
          </p:cNvPicPr>
          <p:nvPr/>
        </p:nvPicPr>
        <p:blipFill rotWithShape="1">
          <a:blip r:embed="rId5"/>
          <a:srcRect l="23143" t="21344" r="42285" b="67143"/>
          <a:stretch/>
        </p:blipFill>
        <p:spPr>
          <a:xfrm>
            <a:off x="6618513" y="4683393"/>
            <a:ext cx="5268687" cy="9869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3326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pic>
        <p:nvPicPr>
          <p:cNvPr id="3" name="Imagen 2"/>
          <p:cNvPicPr>
            <a:picLocks noChangeAspect="1"/>
          </p:cNvPicPr>
          <p:nvPr/>
        </p:nvPicPr>
        <p:blipFill rotWithShape="1">
          <a:blip r:embed="rId3"/>
          <a:srcRect l="23238" t="28116" r="23095" b="45471"/>
          <a:stretch/>
        </p:blipFill>
        <p:spPr>
          <a:xfrm>
            <a:off x="166915" y="1086994"/>
            <a:ext cx="8396513" cy="2324501"/>
          </a:xfrm>
          <a:prstGeom prst="rect">
            <a:avLst/>
          </a:prstGeom>
        </p:spPr>
      </p:pic>
      <p:pic>
        <p:nvPicPr>
          <p:cNvPr id="4" name="Imagen 3"/>
          <p:cNvPicPr>
            <a:picLocks noChangeAspect="1"/>
          </p:cNvPicPr>
          <p:nvPr/>
        </p:nvPicPr>
        <p:blipFill rotWithShape="1">
          <a:blip r:embed="rId4"/>
          <a:srcRect l="23333" t="19820" r="22953" b="56307"/>
          <a:stretch/>
        </p:blipFill>
        <p:spPr>
          <a:xfrm>
            <a:off x="272142" y="3622312"/>
            <a:ext cx="8186057" cy="2046515"/>
          </a:xfrm>
          <a:prstGeom prst="rect">
            <a:avLst/>
          </a:prstGeom>
        </p:spPr>
      </p:pic>
    </p:spTree>
    <p:extLst>
      <p:ext uri="{BB962C8B-B14F-4D97-AF65-F5344CB8AC3E}">
        <p14:creationId xmlns:p14="http://schemas.microsoft.com/office/powerpoint/2010/main" val="1796633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pic>
        <p:nvPicPr>
          <p:cNvPr id="2" name="Imagen 1"/>
          <p:cNvPicPr>
            <a:picLocks noChangeAspect="1"/>
          </p:cNvPicPr>
          <p:nvPr/>
        </p:nvPicPr>
        <p:blipFill rotWithShape="1">
          <a:blip r:embed="rId3"/>
          <a:srcRect l="23143" t="44878" r="24143" b="33280"/>
          <a:stretch/>
        </p:blipFill>
        <p:spPr>
          <a:xfrm>
            <a:off x="2013853" y="1554964"/>
            <a:ext cx="8033659" cy="1872344"/>
          </a:xfrm>
          <a:prstGeom prst="rect">
            <a:avLst/>
          </a:prstGeom>
        </p:spPr>
      </p:pic>
      <p:pic>
        <p:nvPicPr>
          <p:cNvPr id="5" name="Imagen 4"/>
          <p:cNvPicPr>
            <a:picLocks noChangeAspect="1"/>
          </p:cNvPicPr>
          <p:nvPr/>
        </p:nvPicPr>
        <p:blipFill rotWithShape="1">
          <a:blip r:embed="rId4"/>
          <a:srcRect l="22857" t="44370" r="22666" b="26169"/>
          <a:stretch/>
        </p:blipFill>
        <p:spPr>
          <a:xfrm>
            <a:off x="1879596" y="3686628"/>
            <a:ext cx="8302171" cy="2525486"/>
          </a:xfrm>
          <a:prstGeom prst="rect">
            <a:avLst/>
          </a:prstGeom>
        </p:spPr>
      </p:pic>
    </p:spTree>
    <p:extLst>
      <p:ext uri="{BB962C8B-B14F-4D97-AF65-F5344CB8AC3E}">
        <p14:creationId xmlns:p14="http://schemas.microsoft.com/office/powerpoint/2010/main" val="1512454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PE"/>
          </a:p>
        </p:txBody>
      </p:sp>
      <p:sp>
        <p:nvSpPr>
          <p:cNvPr id="3" name="Marcador de texto 2"/>
          <p:cNvSpPr>
            <a:spLocks noGrp="1"/>
          </p:cNvSpPr>
          <p:nvPr>
            <p:ph type="body" idx="1"/>
          </p:nvPr>
        </p:nvSpPr>
        <p:spPr/>
        <p:txBody>
          <a:bodyPr/>
          <a:lstStyle/>
          <a:p>
            <a:endParaRPr lang="es-PE"/>
          </a:p>
        </p:txBody>
      </p:sp>
    </p:spTree>
    <p:extLst>
      <p:ext uri="{BB962C8B-B14F-4D97-AF65-F5344CB8AC3E}">
        <p14:creationId xmlns:p14="http://schemas.microsoft.com/office/powerpoint/2010/main" val="415530299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294</TotalTime>
  <Words>373</Words>
  <Application>Microsoft Office PowerPoint</Application>
  <PresentationFormat>Panorámica</PresentationFormat>
  <Paragraphs>25</Paragraphs>
  <Slides>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Pisani Cabrejo, Martha</cp:lastModifiedBy>
  <cp:revision>39</cp:revision>
  <dcterms:created xsi:type="dcterms:W3CDTF">2016-04-08T17:26:44Z</dcterms:created>
  <dcterms:modified xsi:type="dcterms:W3CDTF">2016-06-23T00:04:54Z</dcterms:modified>
</cp:coreProperties>
</file>